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61846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80136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51094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1606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7421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39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1134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8755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8950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902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5245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7C2D3-6C40-4926-82BD-5881F5E8967F}" type="datetimeFigureOut">
              <a:rPr lang="ko-KR" altLang="en-US" smtClean="0"/>
              <a:t>2025-05-28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98273-22B8-44FB-8FF8-8009A3CD855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810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979712" y="116632"/>
            <a:ext cx="5472608" cy="216024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sz="1100" b="1" dirty="0" smtClean="0">
                <a:solidFill>
                  <a:srgbClr val="FF0000"/>
                </a:solidFill>
              </a:rPr>
              <a:t>기존 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등기구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지하주차장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를  스마트 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AI LED </a:t>
            </a:r>
            <a:r>
              <a:rPr lang="ko-KR" altLang="en-US" sz="1100" b="1" dirty="0" smtClean="0">
                <a:solidFill>
                  <a:srgbClr val="FF0000"/>
                </a:solidFill>
              </a:rPr>
              <a:t>등기구로 변경 시 절감 내역 등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100" b="1" dirty="0" err="1" smtClean="0">
                <a:solidFill>
                  <a:srgbClr val="FF0000"/>
                </a:solidFill>
              </a:rPr>
              <a:t>신안인스빌</a:t>
            </a:r>
            <a:r>
              <a:rPr lang="en-US" altLang="ko-KR" sz="1100" b="1" dirty="0" smtClean="0">
                <a:solidFill>
                  <a:srgbClr val="FF0000"/>
                </a:solidFill>
              </a:rPr>
              <a:t>)</a:t>
            </a:r>
            <a:endParaRPr lang="ko-KR" altLang="en-US" sz="1100" b="1" dirty="0">
              <a:solidFill>
                <a:srgbClr val="FF0000"/>
              </a:solidFill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80399"/>
              </p:ext>
            </p:extLst>
          </p:nvPr>
        </p:nvGraphicFramePr>
        <p:xfrm>
          <a:off x="89452" y="332656"/>
          <a:ext cx="8960250" cy="1676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78092"/>
                <a:gridCol w="504056"/>
                <a:gridCol w="432048"/>
                <a:gridCol w="432048"/>
                <a:gridCol w="504056"/>
                <a:gridCol w="504056"/>
                <a:gridCol w="576064"/>
                <a:gridCol w="576064"/>
                <a:gridCol w="792088"/>
                <a:gridCol w="517265"/>
                <a:gridCol w="432048"/>
                <a:gridCol w="504056"/>
                <a:gridCol w="562855"/>
                <a:gridCol w="720080"/>
                <a:gridCol w="720080"/>
                <a:gridCol w="805294"/>
              </a:tblGrid>
              <a:tr h="166928">
                <a:tc gridSpan="8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                                               기존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                                                        변 경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15308"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제품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수량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규격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전력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ko-KR" altLang="en-US" sz="800" b="1" dirty="0" smtClean="0"/>
                        <a:t>사용량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800" b="1" dirty="0" smtClean="0"/>
                        <a:t>(1</a:t>
                      </a:r>
                      <a:r>
                        <a:rPr lang="ko-KR" altLang="en-US" sz="800" b="1" dirty="0" smtClean="0"/>
                        <a:t>시간 기준</a:t>
                      </a:r>
                      <a:r>
                        <a:rPr lang="en-US" altLang="ko-KR" sz="800" b="1" dirty="0" smtClean="0"/>
                        <a:t>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ko-KR" altLang="en-US" sz="800" b="1" dirty="0" smtClean="0"/>
                        <a:t>    사용시간에</a:t>
                      </a:r>
                      <a:r>
                        <a:rPr lang="en-US" altLang="ko-KR" sz="800" b="1" dirty="0" smtClean="0"/>
                        <a:t> 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   따른 전력 사용량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   제품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수량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>
                        <a:lnSpc>
                          <a:spcPct val="2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200000"/>
                        </a:lnSpc>
                      </a:pPr>
                      <a:r>
                        <a:rPr lang="ko-KR" altLang="en-US" sz="800" b="1" dirty="0" smtClean="0"/>
                        <a:t>규격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    </a:t>
                      </a: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baseline="0" dirty="0" smtClean="0"/>
                        <a:t>  </a:t>
                      </a:r>
                      <a:r>
                        <a:rPr lang="ko-KR" altLang="en-US" sz="800" b="1" dirty="0" smtClean="0"/>
                        <a:t>   전력사용량</a:t>
                      </a: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    (1</a:t>
                      </a:r>
                      <a:r>
                        <a:rPr lang="ko-KR" altLang="en-US" sz="800" b="1" dirty="0" smtClean="0"/>
                        <a:t>시간 기준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baseline="0" dirty="0" smtClean="0"/>
                        <a:t> 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baseline="0" dirty="0" smtClean="0"/>
                        <a:t>      </a:t>
                      </a:r>
                      <a:r>
                        <a:rPr lang="ko-KR" altLang="en-US" sz="800" b="1" dirty="0" smtClean="0"/>
                        <a:t>사용시간에</a:t>
                      </a:r>
                      <a:r>
                        <a:rPr lang="en-US" altLang="ko-KR" sz="800" b="1" dirty="0" smtClean="0"/>
                        <a:t> 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      따른 전력 사용량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lnSpc>
                          <a:spcPct val="200000"/>
                        </a:lnSpc>
                      </a:pPr>
                      <a:endParaRPr lang="ko-KR" altLang="en-US" sz="8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>
                        <a:lnSpc>
                          <a:spcPct val="200000"/>
                        </a:lnSpc>
                      </a:pPr>
                      <a:endParaRPr lang="ko-KR" altLang="en-US" sz="800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20402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800" b="1" dirty="0" smtClean="0"/>
                        <a:t>1</a:t>
                      </a:r>
                      <a:r>
                        <a:rPr lang="ko-KR" altLang="en-US" sz="800" b="1" dirty="0" smtClean="0"/>
                        <a:t>개</a:t>
                      </a:r>
                      <a:endParaRPr lang="en-US" altLang="ko-KR" sz="800" b="1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1,266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개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일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700" b="1" dirty="0" smtClean="0"/>
                        <a:t>(24</a:t>
                      </a:r>
                      <a:r>
                        <a:rPr lang="ko-KR" altLang="en-US" sz="700" b="1" dirty="0" smtClean="0"/>
                        <a:t>시간</a:t>
                      </a:r>
                      <a:r>
                        <a:rPr lang="en-US" altLang="ko-KR" sz="700" b="1" dirty="0" smtClean="0"/>
                        <a:t>)</a:t>
                      </a:r>
                      <a:endParaRPr lang="ko-KR" altLang="en-US" sz="7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/>
                        <a:t>한달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800" b="1" dirty="0" smtClean="0"/>
                        <a:t>(30</a:t>
                      </a:r>
                      <a:r>
                        <a:rPr lang="ko-KR" altLang="en-US" sz="800" b="1" dirty="0" smtClean="0"/>
                        <a:t>일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1</a:t>
                      </a:r>
                      <a:r>
                        <a:rPr lang="ko-KR" altLang="en-US" sz="800" b="1" dirty="0" smtClean="0"/>
                        <a:t>년</a:t>
                      </a:r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800" b="1" dirty="0" smtClean="0"/>
                        <a:t>(365</a:t>
                      </a:r>
                      <a:r>
                        <a:rPr lang="ko-KR" altLang="en-US" sz="800" b="1" dirty="0" smtClean="0"/>
                        <a:t>일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800" b="1" dirty="0" smtClean="0"/>
                        <a:t>1</a:t>
                      </a:r>
                      <a:r>
                        <a:rPr lang="ko-KR" altLang="en-US" sz="800" b="1" dirty="0" smtClean="0"/>
                        <a:t>개</a:t>
                      </a:r>
                      <a:endParaRPr lang="en-US" altLang="ko-KR" sz="800" b="1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50000"/>
                        </a:lnSpc>
                      </a:pPr>
                      <a:r>
                        <a:rPr lang="en-US" altLang="ko-KR" sz="800" b="1" dirty="0" smtClean="0"/>
                        <a:t>1,266</a:t>
                      </a:r>
                      <a:r>
                        <a:rPr lang="ko-KR" altLang="en-US" sz="800" b="1" dirty="0" smtClean="0"/>
                        <a:t>개</a:t>
                      </a:r>
                      <a:endParaRPr lang="en-US" altLang="ko-KR" sz="800" b="1" dirty="0" smtClean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      일</a:t>
                      </a: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  (24</a:t>
                      </a:r>
                      <a:r>
                        <a:rPr lang="ko-KR" altLang="en-US" sz="800" b="1" dirty="0" smtClean="0"/>
                        <a:t>시간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ko-KR" altLang="en-US" sz="800" b="1" dirty="0" smtClean="0"/>
                        <a:t>    한달</a:t>
                      </a: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   (30</a:t>
                      </a:r>
                      <a:r>
                        <a:rPr lang="ko-KR" altLang="en-US" sz="800" b="1" dirty="0" smtClean="0"/>
                        <a:t>일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      1</a:t>
                      </a:r>
                      <a:r>
                        <a:rPr lang="ko-KR" altLang="en-US" sz="800" b="1" dirty="0" smtClean="0"/>
                        <a:t>년</a:t>
                      </a: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     (365</a:t>
                      </a:r>
                      <a:r>
                        <a:rPr lang="ko-KR" altLang="en-US" sz="800" b="1" dirty="0" smtClean="0"/>
                        <a:t>일</a:t>
                      </a:r>
                      <a:r>
                        <a:rPr lang="en-US" altLang="ko-KR" sz="800" b="1" dirty="0" smtClean="0"/>
                        <a:t>)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3787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/>
                        <a:t> </a:t>
                      </a:r>
                    </a:p>
                    <a:p>
                      <a:pPr algn="ctr" latinLnBrk="1"/>
                      <a:r>
                        <a:rPr lang="en-US" altLang="ko-KR" sz="800" b="1" dirty="0" smtClean="0"/>
                        <a:t>LED </a:t>
                      </a:r>
                    </a:p>
                    <a:p>
                      <a:pPr algn="ctr" latinLnBrk="1"/>
                      <a:endParaRPr lang="en-US" altLang="ko-KR" sz="800" b="1" dirty="0" smtClean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>
                          <a:solidFill>
                            <a:srgbClr val="7030A0"/>
                          </a:solidFill>
                        </a:rPr>
                        <a:t>1,266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40W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40W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>
                          <a:solidFill>
                            <a:srgbClr val="C00000"/>
                          </a:solidFill>
                        </a:rPr>
                        <a:t>50KW</a:t>
                      </a:r>
                      <a:endParaRPr lang="ko-KR" altLang="en-US" sz="800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1,200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KW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36,000</a:t>
                      </a:r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432,000KW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/>
                        <a:t>   EPCR 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 smtClean="0"/>
                        <a:t>센서</a:t>
                      </a:r>
                      <a:r>
                        <a:rPr lang="en-US" altLang="ko-KR" sz="800" b="1" dirty="0" smtClean="0"/>
                        <a:t> LED</a:t>
                      </a:r>
                      <a:endParaRPr lang="ko-KR" altLang="en-US" sz="800" b="1" dirty="0" smtClean="0"/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dirty="0" smtClean="0"/>
                        <a:t>(</a:t>
                      </a:r>
                      <a:r>
                        <a:rPr lang="ko-KR" altLang="en-US" sz="700" b="1" dirty="0" smtClean="0"/>
                        <a:t>대기 전력 </a:t>
                      </a:r>
                      <a:r>
                        <a:rPr lang="en-US" altLang="ko-KR" sz="700" b="1" dirty="0" smtClean="0"/>
                        <a:t>10W </a:t>
                      </a:r>
                      <a:r>
                        <a:rPr lang="ko-KR" altLang="en-US" sz="700" b="1" dirty="0" smtClean="0"/>
                        <a:t>적용 시</a:t>
                      </a:r>
                      <a:r>
                        <a:rPr lang="en-US" altLang="ko-KR" sz="700" b="1" dirty="0" smtClean="0"/>
                        <a:t>)</a:t>
                      </a:r>
                      <a:endParaRPr lang="ko-KR" altLang="en-US" sz="7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800" b="1" dirty="0" smtClean="0"/>
                        <a:t>1,266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/>
                    </a:p>
                    <a:p>
                      <a:pPr algn="ctr" latinLnBrk="1"/>
                      <a:r>
                        <a:rPr lang="en-US" altLang="ko-KR" sz="800" b="1" dirty="0" smtClean="0"/>
                        <a:t>25W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18W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23KW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552KW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16,560KW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>
                        <a:lnSpc>
                          <a:spcPct val="100000"/>
                        </a:lnSpc>
                      </a:pPr>
                      <a:endParaRPr lang="en-US" altLang="ko-KR" sz="800" b="1" dirty="0" smtClean="0"/>
                    </a:p>
                    <a:p>
                      <a:pPr algn="ctr" latinLnBrk="1">
                        <a:lnSpc>
                          <a:spcPct val="100000"/>
                        </a:lnSpc>
                      </a:pPr>
                      <a:r>
                        <a:rPr lang="en-US" altLang="ko-KR" sz="800" b="1" dirty="0" smtClean="0"/>
                        <a:t>198,720KW</a:t>
                      </a:r>
                      <a:endParaRPr lang="ko-KR" altLang="en-US" sz="800" b="1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모서리가 둥근 직사각형 6"/>
          <p:cNvSpPr/>
          <p:nvPr/>
        </p:nvSpPr>
        <p:spPr>
          <a:xfrm>
            <a:off x="237317" y="4437112"/>
            <a:ext cx="5544616" cy="65710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ko-KR" sz="900" b="1" dirty="0" smtClean="0">
                <a:solidFill>
                  <a:srgbClr val="060ABA"/>
                </a:solidFill>
              </a:rPr>
              <a:t>※.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전기요금 구조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: 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기본요금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+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전력량요금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+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기후환경요금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+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연료비조정요금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+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부가세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+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전력산업기반기금</a:t>
            </a:r>
            <a:endParaRPr lang="en-US" altLang="ko-KR" sz="900" b="1" dirty="0" smtClean="0">
              <a:solidFill>
                <a:srgbClr val="060ABA"/>
              </a:solidFill>
            </a:endParaRPr>
          </a:p>
          <a:p>
            <a:r>
              <a:rPr lang="en-US" altLang="ko-KR" sz="900" b="1" dirty="0" smtClean="0">
                <a:solidFill>
                  <a:srgbClr val="060ABA"/>
                </a:solidFill>
              </a:rPr>
              <a:t>   -.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기후환경요금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= 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 깨끗하고 안전한 에너지 제공에 소용되는 비용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전력사용량 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x 9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원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sz="900" b="1" dirty="0" smtClean="0">
                <a:solidFill>
                  <a:srgbClr val="060ABA"/>
                </a:solidFill>
              </a:rPr>
              <a:t>   -.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연료비조정요금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=  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연료비 변동 분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전력사용량 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x 5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원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altLang="ko-KR" sz="900" b="1" dirty="0" smtClean="0">
                <a:solidFill>
                  <a:srgbClr val="060ABA"/>
                </a:solidFill>
              </a:rPr>
              <a:t>   -.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전력사업기반기금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=  </a:t>
            </a:r>
            <a:r>
              <a:rPr lang="ko-KR" altLang="en-US" sz="900" b="1" dirty="0" smtClean="0">
                <a:solidFill>
                  <a:srgbClr val="060ABA"/>
                </a:solidFill>
              </a:rPr>
              <a:t>전기요금 </a:t>
            </a:r>
            <a:r>
              <a:rPr lang="en-US" altLang="ko-KR" sz="900" b="1" dirty="0" smtClean="0">
                <a:solidFill>
                  <a:srgbClr val="060ABA"/>
                </a:solidFill>
              </a:rPr>
              <a:t>x  </a:t>
            </a:r>
            <a:r>
              <a:rPr lang="en-US" altLang="ko-KR" sz="900" b="1" dirty="0" smtClean="0">
                <a:solidFill>
                  <a:srgbClr val="FF0000"/>
                </a:solidFill>
              </a:rPr>
              <a:t>3.2%</a:t>
            </a:r>
            <a:r>
              <a:rPr lang="ko-KR" altLang="en-US" sz="900" b="1" dirty="0" smtClean="0">
                <a:solidFill>
                  <a:srgbClr val="FF0000"/>
                </a:solidFill>
              </a:rPr>
              <a:t> </a:t>
            </a:r>
            <a:endParaRPr lang="en-US" altLang="ko-KR" sz="900" b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106603"/>
              </p:ext>
            </p:extLst>
          </p:nvPr>
        </p:nvGraphicFramePr>
        <p:xfrm>
          <a:off x="5868144" y="4369424"/>
          <a:ext cx="3008487" cy="79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9"/>
                <a:gridCol w="892899"/>
                <a:gridCol w="762351"/>
                <a:gridCol w="1094008"/>
              </a:tblGrid>
              <a:tr h="188698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               </a:t>
                      </a: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구간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기본요금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전력량요금</a:t>
                      </a:r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(</a:t>
                      </a: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원</a:t>
                      </a:r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/KWH)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1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200KWh</a:t>
                      </a: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이하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730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105.0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86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2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201 </a:t>
                      </a:r>
                      <a:r>
                        <a:rPr lang="ko-KR" altLang="en-US" sz="7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∼ </a:t>
                      </a:r>
                      <a:r>
                        <a:rPr lang="en-US" altLang="ko-KR" sz="700" b="1" kern="1200" dirty="0" smtClean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400KWh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1,260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174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18869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3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400KWh</a:t>
                      </a:r>
                      <a:r>
                        <a:rPr lang="ko-KR" altLang="en-US" sz="700" b="1" dirty="0" smtClean="0">
                          <a:solidFill>
                            <a:srgbClr val="7030A0"/>
                          </a:solidFill>
                        </a:rPr>
                        <a:t>초과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6,060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700" b="1" dirty="0" smtClean="0">
                          <a:solidFill>
                            <a:srgbClr val="7030A0"/>
                          </a:solidFill>
                        </a:rPr>
                        <a:t>242.3</a:t>
                      </a:r>
                      <a:endParaRPr lang="ko-KR" altLang="en-US" sz="700" b="1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073919"/>
              </p:ext>
            </p:extLst>
          </p:nvPr>
        </p:nvGraphicFramePr>
        <p:xfrm>
          <a:off x="35496" y="2708920"/>
          <a:ext cx="907301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1008112"/>
                <a:gridCol w="576064"/>
                <a:gridCol w="720080"/>
                <a:gridCol w="792088"/>
                <a:gridCol w="792088"/>
                <a:gridCol w="936104"/>
                <a:gridCol w="720080"/>
                <a:gridCol w="936104"/>
                <a:gridCol w="1008112"/>
                <a:gridCol w="1152130"/>
              </a:tblGrid>
              <a:tr h="0">
                <a:tc rowSpan="2" gridSpan="2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구분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err="1" smtClean="0">
                          <a:solidFill>
                            <a:schemeClr val="tx1"/>
                          </a:solidFill>
                        </a:rPr>
                        <a:t>등기구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수량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  전력사용량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KW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            년 전기요금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   </a:t>
                      </a:r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유지비</a:t>
                      </a:r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미포함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합계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latinLnBrk="1">
                        <a:lnSpc>
                          <a:spcPct val="150000"/>
                        </a:lnSpc>
                      </a:pPr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가구당 월 부담액</a:t>
                      </a:r>
                      <a:endParaRPr lang="en-US" altLang="ko-KR" sz="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    (1,472</a:t>
                      </a:r>
                      <a:r>
                        <a:rPr lang="ko-KR" altLang="en-US" sz="800" dirty="0" smtClean="0">
                          <a:solidFill>
                            <a:schemeClr val="tx1"/>
                          </a:solidFill>
                        </a:rPr>
                        <a:t>세대</a:t>
                      </a:r>
                      <a:r>
                        <a:rPr lang="en-US" altLang="ko-KR" sz="80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비고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46680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월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년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월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년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기 존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LED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1,266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36,000KW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432,000KW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7,560,000</a:t>
                      </a:r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90,720,000</a:t>
                      </a:r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약</a:t>
                      </a:r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3% </a:t>
                      </a:r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전후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90,720,000</a:t>
                      </a:r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800" b="1" dirty="0" smtClean="0">
                          <a:solidFill>
                            <a:schemeClr val="bg1"/>
                          </a:solidFill>
                        </a:rPr>
                        <a:t>5,135</a:t>
                      </a:r>
                      <a:r>
                        <a:rPr lang="ko-KR" altLang="en-US" sz="800" b="1" dirty="0" smtClean="0">
                          <a:solidFill>
                            <a:schemeClr val="bg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dirty="0" smtClean="0">
                          <a:solidFill>
                            <a:schemeClr val="tx1"/>
                          </a:solidFill>
                        </a:rPr>
                        <a:t>1.A/S : </a:t>
                      </a:r>
                      <a:r>
                        <a:rPr lang="ko-KR" altLang="en-US" sz="700" b="1" dirty="0" smtClean="0">
                          <a:solidFill>
                            <a:schemeClr val="tx1"/>
                          </a:solidFill>
                        </a:rPr>
                        <a:t>기본 </a:t>
                      </a:r>
                      <a:r>
                        <a:rPr lang="en-US" altLang="ko-KR" sz="700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ko-KR" altLang="en-US" sz="700" b="1" dirty="0" smtClean="0">
                          <a:solidFill>
                            <a:schemeClr val="tx1"/>
                          </a:solidFill>
                        </a:rPr>
                        <a:t>년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  또는 </a:t>
                      </a:r>
                      <a:r>
                        <a:rPr lang="ko-KR" altLang="en-US" sz="700" b="1" dirty="0" smtClean="0">
                          <a:solidFill>
                            <a:schemeClr val="tx1"/>
                          </a:solidFill>
                        </a:rPr>
                        <a:t>계약기간 내</a:t>
                      </a:r>
                      <a:endParaRPr lang="en-US" altLang="ko-KR" sz="7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dirty="0" smtClean="0">
                          <a:solidFill>
                            <a:schemeClr val="tx1"/>
                          </a:solidFill>
                        </a:rPr>
                        <a:t>2.EPCR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700" b="1" baseline="0" dirty="0" err="1" smtClean="0">
                          <a:solidFill>
                            <a:schemeClr val="tx1"/>
                          </a:solidFill>
                        </a:rPr>
                        <a:t>센서등은</a:t>
                      </a: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altLang="ko-KR" sz="7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스마트 </a:t>
                      </a:r>
                      <a:r>
                        <a:rPr lang="ko-KR" altLang="en-US" sz="700" b="1" baseline="0" dirty="0" err="1" smtClean="0">
                          <a:solidFill>
                            <a:schemeClr val="tx1"/>
                          </a:solidFill>
                        </a:rPr>
                        <a:t>그룹존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700" b="1" baseline="0" dirty="0" err="1" smtClean="0">
                          <a:solidFill>
                            <a:schemeClr val="tx1"/>
                          </a:solidFill>
                        </a:rPr>
                        <a:t>제어존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700" b="1" baseline="0" dirty="0" err="1" smtClean="0">
                          <a:solidFill>
                            <a:schemeClr val="tx1"/>
                          </a:solidFill>
                        </a:rPr>
                        <a:t>디밍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채광에 의한 조</a:t>
                      </a:r>
                      <a:endParaRPr lang="en-US" altLang="ko-KR" sz="7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도 조절 등이 가능</a:t>
                      </a:r>
                      <a:endParaRPr lang="en-US" altLang="ko-KR" sz="700" b="1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-.</a:t>
                      </a:r>
                      <a:r>
                        <a:rPr lang="ko-KR" altLang="en-US" sz="700" b="1" baseline="0" dirty="0" smtClean="0">
                          <a:solidFill>
                            <a:schemeClr val="tx1"/>
                          </a:solidFill>
                        </a:rPr>
                        <a:t>대기전력 </a:t>
                      </a:r>
                      <a:r>
                        <a:rPr lang="en-US" altLang="ko-KR" sz="700" b="1" baseline="0" dirty="0" smtClean="0">
                          <a:solidFill>
                            <a:schemeClr val="tx1"/>
                          </a:solidFill>
                        </a:rPr>
                        <a:t>10W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7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ko-KR" altLang="en-US" sz="7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가구수 </a:t>
                      </a:r>
                      <a:r>
                        <a:rPr lang="en-US" altLang="ko-KR" sz="7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 1,472</a:t>
                      </a:r>
                      <a:r>
                        <a:rPr lang="ko-KR" altLang="en-US" sz="7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세대</a:t>
                      </a:r>
                      <a:endParaRPr lang="ko-KR" altLang="en-US" sz="7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0">
                <a:tc rowSpan="2">
                  <a:txBody>
                    <a:bodyPr/>
                    <a:lstStyle/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 latinLnBrk="1"/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변 경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EPCR 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센서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1,266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16,560KW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198,720KW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3,477,600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41,731,200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41,731,200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2,362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약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46%)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절 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19,440KW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233,280KW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4,082,400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48,988,800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48,988,800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/>
                      <a:endParaRPr lang="en-US" altLang="ko-KR" sz="800" b="1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l" latinLnBrk="1"/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2,773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원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800" b="1" dirty="0" smtClean="0">
                          <a:solidFill>
                            <a:schemeClr val="tx1"/>
                          </a:solidFill>
                        </a:rPr>
                        <a:t>약</a:t>
                      </a:r>
                      <a:r>
                        <a:rPr lang="en-US" altLang="ko-KR" sz="800" b="1" dirty="0" smtClean="0">
                          <a:solidFill>
                            <a:schemeClr val="tx1"/>
                          </a:solidFill>
                        </a:rPr>
                        <a:t>54%)</a:t>
                      </a:r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3779230"/>
              </p:ext>
            </p:extLst>
          </p:nvPr>
        </p:nvGraphicFramePr>
        <p:xfrm>
          <a:off x="0" y="5517232"/>
          <a:ext cx="910850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08504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※.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위 산출근거는 사업장</a:t>
                      </a:r>
                      <a:r>
                        <a:rPr lang="ko-KR" altLang="en-US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공용주차장 전등을 대략 파악하여 적용한바 빠진 부분이나 용량의 차이 및 더 많은 곳에 제품을 적용 시에는  다소 차이가 날 수 있음</a:t>
                      </a:r>
                      <a:r>
                        <a:rPr lang="en-US" altLang="ko-KR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US" altLang="ko-KR" sz="900" b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※.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에너지 효율화 향상 사업 진행 시 약 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54%</a:t>
                      </a:r>
                      <a:r>
                        <a:rPr lang="ko-KR" altLang="en-US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정도의 절감 효과가 있음</a:t>
                      </a:r>
                      <a:endParaRPr lang="en-US" altLang="ko-KR" sz="900" b="1" kern="1200" baseline="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※.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매월 절감된 부분을 가지고 시공 비를 회수해 </a:t>
                      </a:r>
                      <a:r>
                        <a:rPr lang="en-US" altLang="ko-KR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갈 경우 약  </a:t>
                      </a:r>
                      <a:r>
                        <a:rPr lang="en-US" altLang="ko-KR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3.6</a:t>
                      </a:r>
                      <a:r>
                        <a:rPr lang="ko-KR" altLang="en-US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년 전후 소요예정</a:t>
                      </a:r>
                      <a:r>
                        <a:rPr lang="en-US" altLang="ko-KR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※.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매월 절감된 부분은 국가계약법시행령 제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58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조 및 제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69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조</a:t>
                      </a:r>
                      <a:r>
                        <a:rPr lang="ko-KR" altLang="en-US" sz="9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계약 및 계속 계약에 근거하여 일반 관리비 항목이며 </a:t>
                      </a:r>
                      <a:r>
                        <a:rPr lang="ko-KR" altLang="en-US" sz="900" b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켑코이에스에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계약기간 동안 회수해 간 금액에 대해서는 </a:t>
                      </a:r>
                      <a:endParaRPr lang="en-US" altLang="ko-KR" sz="900" b="1" kern="1200" dirty="0" smtClean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세금계산서 별도 발행됨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※. </a:t>
                      </a:r>
                      <a:r>
                        <a:rPr lang="ko-KR" altLang="en-US" sz="900" b="1" kern="1200" dirty="0" err="1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절감율은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용량의 차이만 감안 한 부분으로 전기요금 구조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추후 전기요금 인상분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유지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보수비용까지 까지 고려 할 경우 사업장에 실질적으로 더 많은 절감 효과가 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있음</a:t>
                      </a:r>
                      <a:r>
                        <a:rPr lang="en-US" altLang="ko-KR" sz="900" b="1" kern="120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ko-KR" altLang="en-US" sz="900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06497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446</Words>
  <Application>Microsoft Office PowerPoint</Application>
  <PresentationFormat>화면 슬라이드 쇼(4:3)</PresentationFormat>
  <Paragraphs>166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63</cp:revision>
  <dcterms:created xsi:type="dcterms:W3CDTF">2025-05-23T12:06:24Z</dcterms:created>
  <dcterms:modified xsi:type="dcterms:W3CDTF">2025-05-28T12:27:06Z</dcterms:modified>
</cp:coreProperties>
</file>